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79017174a1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79017174a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79017174a1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79017174a1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79017174a1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79017174a1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79017174a1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79017174a1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79017174a1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79017174a1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79017174a1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79017174a1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79017174a1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79017174a1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79017174a1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79017174a1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79017174a1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79017174a1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79017174a1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79017174a1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79017174a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79017174a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79017174a1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79017174a1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79017174a1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79017174a1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79017174a1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79017174a1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79017174a1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79017174a1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7ab25c149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7ab25c14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7ab25c149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7ab25c149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7ab25c149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7ab25c149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7ab25c149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7ab25c149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7ab25c149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7ab25c149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7ab25c149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7ab25c149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79017174a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79017174a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7ab25c149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7ab25c149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7ab25c149e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7ab25c149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7ab25c149e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7ab25c149e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7ab25c149e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7ab25c149e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7ab25c149e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7ab25c149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7ab25c149e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7ab25c149e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7ab25c149e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7ab25c149e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7ab25c149e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7ab25c149e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7ab25c149e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7ab25c149e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7ab25c149e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7ab25c149e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t-BR"/>
              <a:t>The code defines a function named eval_response_with_ideal that takes three parameters: response, ideal, and an optional debug flag.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t-BR"/>
              <a:t>The purpose of the function is to evaluate the correctness of a response compared to an ideal answer.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t-BR"/>
              <a:t>The response parameter represents a JSON-like string that contains a list of dictionaries.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t-BR"/>
              <a:t>The ideal parameter is a dictionary that represents the expected ideal answer, where the keys are categories and the values are sets of products.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t-BR"/>
              <a:t>The function starts by replacing single quotes with double quotes in the response string to ensure compatibility with json.loads().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t-BR"/>
              <a:t>The response string is then parsed into a list of dictionaries using json.loads().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t-BR"/>
              <a:t>The function handles special cases where both response and ideal are empty lists, returning a value of 1 to indicate a correct match.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t-BR"/>
              <a:t>If either response or ideal is empty while the other is not, the function returns a value of 0 to indicate a mismatch.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t-BR"/>
              <a:t>The function initializes a counter variable correct to keep track of the number of correct matches.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t-BR"/>
              <a:t>It iterates over each dictionary in the list of dictionaries.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t-BR"/>
              <a:t>For each dictionary, it retrieves the category and product list.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t-BR"/>
              <a:t>If both the category and product list exist, it converts the product list into a set for comparison.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t-BR"/>
              <a:t>It then retrieves the ideal set of products for the corresponding category from the ideal dictionary.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t-BR"/>
              <a:t>If the ideal set exists, it compares the product set from the response with the ideal product set.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t-BR"/>
              <a:t>If they are equal, the function increments the correct counter.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t-BR"/>
              <a:t>If they are not equal, the function prints information about the mismatch and whether the response is a subset or superset of the ideal answer.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t-BR"/>
              <a:t>After iterating through all dictionaries, the function calculates the ratio of correct matches to the total number of items in the list and assigns it to the variable pc_correct.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t-BR"/>
              <a:t>Finally, the function returns the pc_correct value, representing the percentage of correct matches.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79017174a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79017174a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7ab25c149e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7ab25c149e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7ab25c149e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7ab25c149e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7ab25c149e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7ab25c149e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7ab25c149e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7ab25c149e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7ab25c149e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7ab25c149e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7ab25c149e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7ab25c149e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7ab25c149e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7ab25c149e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7b0fcbe5c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7b0fcbe5c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79017174a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79017174a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79017174a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79017174a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79017174a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79017174a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79017174a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79017174a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79017174a1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79017174a1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platform.openai.com/docs/guides/moderation" TargetMode="External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35.png"/><Relationship Id="rId5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35.png"/><Relationship Id="rId5" Type="http://schemas.openxmlformats.org/officeDocument/2006/relationships/image" Target="../media/image22.png"/><Relationship Id="rId6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platform.openai.com/docs/guides/moderation" TargetMode="External"/><Relationship Id="rId4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Relationship Id="rId4" Type="http://schemas.openxmlformats.org/officeDocument/2006/relationships/image" Target="../media/image24.png"/><Relationship Id="rId5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Relationship Id="rId4" Type="http://schemas.openxmlformats.org/officeDocument/2006/relationships/image" Target="../media/image41.png"/><Relationship Id="rId5" Type="http://schemas.openxmlformats.org/officeDocument/2006/relationships/hyperlink" Target="https://drive.google.com/drive/u/1/folders/1ji_yxwv37eI_johU1ai5z7xB72lvOuc7" TargetMode="External"/><Relationship Id="rId6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Relationship Id="rId5" Type="http://schemas.openxmlformats.org/officeDocument/2006/relationships/hyperlink" Target="https://drive.google.com/drive/u/1/folders/1ji_yxwv37eI_johU1ai5z7xB72lvOuc7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Relationship Id="rId4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5.png"/><Relationship Id="rId4" Type="http://schemas.openxmlformats.org/officeDocument/2006/relationships/image" Target="../media/image48.png"/><Relationship Id="rId5" Type="http://schemas.openxmlformats.org/officeDocument/2006/relationships/image" Target="../media/image5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5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9.png"/><Relationship Id="rId4" Type="http://schemas.openxmlformats.org/officeDocument/2006/relationships/image" Target="../media/image4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9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towardsdatascience.com/nlp-metrics-made-simple-the-bleu-score-b06b14fbdbc1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png"/><Relationship Id="rId4" Type="http://schemas.openxmlformats.org/officeDocument/2006/relationships/image" Target="../media/image5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github.com/openai/evals/blob/main/evals/registry/modelgraded/fact.yaml" TargetMode="External"/><Relationship Id="rId4" Type="http://schemas.openxmlformats.org/officeDocument/2006/relationships/image" Target="../media/image60.png"/><Relationship Id="rId5" Type="http://schemas.openxmlformats.org/officeDocument/2006/relationships/image" Target="../media/image5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GenAI - Build systems with chatgpt API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445025"/>
            <a:ext cx="85206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LLM-powered Systems </a:t>
            </a:r>
            <a:r>
              <a:rPr lang="pt-BR"/>
              <a:t>Use case</a:t>
            </a:r>
            <a:r>
              <a:rPr lang="pt-BR"/>
              <a:t> : Prompt classification Example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Ex : Customer service, it is good to first classify the query, then have instructions for that type of classification.</a:t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1953775"/>
            <a:ext cx="3315650" cy="318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4704" y="1801375"/>
            <a:ext cx="2312522" cy="3342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" name="Google Shape;127;p22"/>
          <p:cNvCxnSpPr>
            <a:stCxn id="125" idx="3"/>
            <a:endCxn id="126" idx="1"/>
          </p:cNvCxnSpPr>
          <p:nvPr/>
        </p:nvCxnSpPr>
        <p:spPr>
          <a:xfrm flipH="1" rot="10800000">
            <a:off x="3315653" y="3472438"/>
            <a:ext cx="3019200" cy="7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Moderation - Moderate Content</a:t>
            </a:r>
            <a:endParaRPr/>
          </a:p>
        </p:txBody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pt-BR"/>
              <a:t>Moderate Content</a:t>
            </a:r>
            <a:r>
              <a:rPr lang="pt-BR"/>
              <a:t> : </a:t>
            </a:r>
            <a:r>
              <a:rPr lang="pt-BR"/>
              <a:t>Check prompt for problematic content, if the user is using the system responsibly without abusing it.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pt-BR" sz="1800"/>
              <a:t>Solution </a:t>
            </a:r>
            <a:r>
              <a:rPr lang="pt-BR" sz="1800"/>
              <a:t>: One way is to use </a:t>
            </a:r>
            <a:r>
              <a:rPr lang="pt-BR" sz="18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 AI Moderation API</a:t>
            </a:r>
            <a:r>
              <a:rPr lang="pt-BR" sz="1800"/>
              <a:t> (it’s free) </a:t>
            </a:r>
            <a:endParaRPr sz="18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4775" y="2300475"/>
            <a:ext cx="3793600" cy="28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Moderation - Prompt Injection</a:t>
            </a:r>
            <a:endParaRPr/>
          </a:p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192500" y="1039600"/>
            <a:ext cx="8639700" cy="3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pt-BR"/>
              <a:t>Prompt Injection/hacking</a:t>
            </a:r>
            <a:r>
              <a:rPr lang="pt-BR"/>
              <a:t> : When an attacker tricks a system into executing unauthorized commands by inserting malicious code into the system's prompt. We must avoid prompt injection for a more secure, reliable, responsible and cost effective system.</a:t>
            </a:r>
            <a:endParaRPr/>
          </a:p>
          <a:p>
            <a:pPr indent="-304958" lvl="1" marL="914400" rtl="0" algn="l">
              <a:spcBef>
                <a:spcPts val="0"/>
              </a:spcBef>
              <a:spcAft>
                <a:spcPts val="0"/>
              </a:spcAft>
              <a:buSzPct val="76470"/>
              <a:buChar char="-"/>
            </a:pPr>
            <a:r>
              <a:rPr b="1" lang="pt-BR" sz="1700"/>
              <a:t>Strategy 1 </a:t>
            </a:r>
            <a:r>
              <a:rPr lang="pt-BR" sz="1700"/>
              <a:t>: Use </a:t>
            </a:r>
            <a:r>
              <a:rPr b="1" lang="pt-BR" sz="1700"/>
              <a:t>delimiters </a:t>
            </a:r>
            <a:r>
              <a:rPr lang="pt-BR" sz="1700"/>
              <a:t>and </a:t>
            </a:r>
            <a:r>
              <a:rPr b="1" lang="pt-BR" sz="1700"/>
              <a:t>clear instructions</a:t>
            </a:r>
            <a:r>
              <a:rPr lang="pt-BR" sz="1700"/>
              <a:t> for the system message</a:t>
            </a:r>
            <a:endParaRPr sz="1700"/>
          </a:p>
          <a:p>
            <a:pPr indent="-328453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sz="1700"/>
              <a:t>The user can ask the system what delimiter it uses and then try to prompt injection with it. So we must first</a:t>
            </a:r>
            <a:r>
              <a:rPr b="1" lang="pt-BR" sz="1700"/>
              <a:t> clear the input message por delimiter </a:t>
            </a:r>
            <a:r>
              <a:rPr lang="pt-BR" sz="1700"/>
              <a:t>- remove possible delimiters in the user's message. </a:t>
            </a:r>
            <a:endParaRPr sz="1700"/>
          </a:p>
          <a:p>
            <a:pPr indent="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28453" lvl="2" marL="13716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pt-BR" sz="1700"/>
              <a:t>It is beneficial to</a:t>
            </a:r>
            <a:r>
              <a:rPr b="1" lang="pt-BR" sz="1700"/>
              <a:t> reinforce the behavior to the model</a:t>
            </a:r>
            <a:r>
              <a:rPr lang="pt-BR" sz="1700"/>
              <a:t>, as a user message.</a:t>
            </a:r>
            <a:endParaRPr sz="1700"/>
          </a:p>
          <a:p>
            <a:pPr indent="-328453" lvl="3" marL="18288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 sz="1700"/>
              <a:t>More advanced models, like gpt4 are way better in following the system message, thus , avoiding prompt injection. So this is unnecessary for more advanced models. </a:t>
            </a:r>
            <a:endParaRPr sz="1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Moderation - Prompt Injection Strategy 1</a:t>
            </a:r>
            <a:endParaRPr/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3000" y="1017725"/>
            <a:ext cx="3993233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Moderation - Prompt Injection Strategy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pt-BR" sz="1800"/>
              <a:t>Strategy 2</a:t>
            </a:r>
            <a:r>
              <a:rPr lang="pt-BR" sz="1800"/>
              <a:t> :  Use an additional prompt that asks if the user is trying to carry out a prompt injection</a:t>
            </a:r>
            <a:r>
              <a:rPr lang="pt-BR"/>
              <a:t> (</a:t>
            </a:r>
            <a:r>
              <a:rPr b="1" lang="pt-BR"/>
              <a:t>prompt injection detection</a:t>
            </a:r>
            <a:r>
              <a:rPr lang="pt-BR"/>
              <a:t>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248" y="1864725"/>
            <a:ext cx="3807899" cy="327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8763" y="2997725"/>
            <a:ext cx="1057275" cy="762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Google Shape;155;p26"/>
          <p:cNvCxnSpPr>
            <a:stCxn id="153" idx="3"/>
            <a:endCxn id="154" idx="1"/>
          </p:cNvCxnSpPr>
          <p:nvPr/>
        </p:nvCxnSpPr>
        <p:spPr>
          <a:xfrm flipH="1" rot="10800000">
            <a:off x="4289147" y="3378713"/>
            <a:ext cx="2109600" cy="12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Chain of </a:t>
            </a:r>
            <a:r>
              <a:rPr lang="pt-BR"/>
              <a:t>Thought</a:t>
            </a:r>
            <a:r>
              <a:rPr lang="pt-BR"/>
              <a:t> Reasoning (CoT)</a:t>
            </a:r>
            <a:endParaRPr/>
          </a:p>
        </p:txBody>
      </p:sp>
      <p:sp>
        <p:nvSpPr>
          <p:cNvPr id="161" name="Google Shape;16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In order to give the model time to think to give an assertive answer, we use CoT - Request a </a:t>
            </a:r>
            <a:r>
              <a:rPr b="1" lang="pt-BR"/>
              <a:t>series of (reasoning) steps </a:t>
            </a:r>
            <a:r>
              <a:rPr lang="pt-BR"/>
              <a:t>of the solution for the model.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CoT is</a:t>
            </a:r>
            <a:r>
              <a:rPr b="1" lang="pt-BR"/>
              <a:t> hidden from the final user</a:t>
            </a:r>
            <a:r>
              <a:rPr lang="pt-BR"/>
              <a:t>. The final user is interested in the final answer only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Chain of Thought Reasoning (CoT) - Educational Example with steps printing</a:t>
            </a:r>
            <a:endParaRPr/>
          </a:p>
        </p:txBody>
      </p:sp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8213"/>
            <a:ext cx="2243099" cy="329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3101" y="1428225"/>
            <a:ext cx="2345195" cy="32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9401" y="1428225"/>
            <a:ext cx="3524575" cy="1975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28"/>
          <p:cNvCxnSpPr>
            <a:stCxn id="168" idx="3"/>
            <a:endCxn id="169" idx="1"/>
          </p:cNvCxnSpPr>
          <p:nvPr/>
        </p:nvCxnSpPr>
        <p:spPr>
          <a:xfrm flipH="1" rot="10800000">
            <a:off x="4588295" y="2415625"/>
            <a:ext cx="1031100" cy="65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1" name="Google Shape;17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19400" y="3403299"/>
            <a:ext cx="3621550" cy="15256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p28"/>
          <p:cNvCxnSpPr>
            <a:stCxn id="168" idx="3"/>
            <a:endCxn id="171" idx="1"/>
          </p:cNvCxnSpPr>
          <p:nvPr/>
        </p:nvCxnSpPr>
        <p:spPr>
          <a:xfrm>
            <a:off x="4588295" y="3073825"/>
            <a:ext cx="1031100" cy="109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Chain of Thought Reasoning (CoT) - Example for real use case</a:t>
            </a:r>
            <a:endParaRPr/>
          </a:p>
        </p:txBody>
      </p:sp>
      <p:pic>
        <p:nvPicPr>
          <p:cNvPr id="178" name="Google Shape;1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3575" y="2315075"/>
            <a:ext cx="3530424" cy="148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28213"/>
            <a:ext cx="2243099" cy="329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3101" y="1428225"/>
            <a:ext cx="2345195" cy="3291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" name="Google Shape;181;p29"/>
          <p:cNvCxnSpPr>
            <a:stCxn id="180" idx="3"/>
            <a:endCxn id="178" idx="1"/>
          </p:cNvCxnSpPr>
          <p:nvPr/>
        </p:nvCxnSpPr>
        <p:spPr>
          <a:xfrm flipH="1" rot="10800000">
            <a:off x="4588295" y="3055525"/>
            <a:ext cx="1025400" cy="1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Chaining Prompts</a:t>
            </a:r>
            <a:endParaRPr/>
          </a:p>
        </p:txBody>
      </p:sp>
      <p:sp>
        <p:nvSpPr>
          <p:cNvPr id="187" name="Google Shape;187;p30"/>
          <p:cNvSpPr txBox="1"/>
          <p:nvPr>
            <p:ph idx="1" type="body"/>
          </p:nvPr>
        </p:nvSpPr>
        <p:spPr>
          <a:xfrm>
            <a:off x="207075" y="1017725"/>
            <a:ext cx="9144000" cy="41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It’s the process of </a:t>
            </a:r>
            <a:r>
              <a:rPr b="1" lang="pt-BR"/>
              <a:t>linking multiple prompts</a:t>
            </a:r>
            <a:r>
              <a:rPr lang="pt-BR"/>
              <a:t>, in a sequence, to enable more complex interactions.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pt-BR" sz="1500"/>
              <a:t>Breaks the complex task into a series of simpler subtasks, by chaining prompts.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pt-BR" sz="1500"/>
              <a:t>Each question is based on the answer to the previous one, guiding the conversation through a logical sequence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E</a:t>
            </a:r>
            <a:r>
              <a:rPr lang="pt-BR"/>
              <a:t>specially useful when a single prompt is not enough to get the desired response or when the task requires a series of steps to be completed in a specific order.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 Model answer to the user should be only with the final prompt of the chain !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Chaining Prompts Use case : CS Virtual Assistant</a:t>
            </a:r>
            <a:endParaRPr/>
          </a:p>
        </p:txBody>
      </p:sp>
      <p:sp>
        <p:nvSpPr>
          <p:cNvPr id="193" name="Google Shape;193;p31"/>
          <p:cNvSpPr txBox="1"/>
          <p:nvPr>
            <p:ph idx="1" type="body"/>
          </p:nvPr>
        </p:nvSpPr>
        <p:spPr>
          <a:xfrm>
            <a:off x="268175" y="1017725"/>
            <a:ext cx="9144000" cy="41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Objective : </a:t>
            </a:r>
            <a:r>
              <a:rPr b="1" lang="pt-BR"/>
              <a:t>Extract relevant</a:t>
            </a:r>
            <a:r>
              <a:rPr lang="pt-BR"/>
              <a:t> product and/or category from user query and </a:t>
            </a:r>
            <a:r>
              <a:rPr b="1" lang="pt-BR"/>
              <a:t>fetch the required information</a:t>
            </a:r>
            <a:r>
              <a:rPr lang="pt-BR"/>
              <a:t> </a:t>
            </a:r>
            <a:r>
              <a:rPr lang="pt-BR"/>
              <a:t>accordingly [Complex task = CP]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194" name="Google Shape;194;p31"/>
          <p:cNvGrpSpPr/>
          <p:nvPr/>
        </p:nvGrpSpPr>
        <p:grpSpPr>
          <a:xfrm>
            <a:off x="-4" y="1745100"/>
            <a:ext cx="4172979" cy="2979901"/>
            <a:chOff x="-4" y="1745100"/>
            <a:chExt cx="4172979" cy="2979901"/>
          </a:xfrm>
        </p:grpSpPr>
        <p:pic>
          <p:nvPicPr>
            <p:cNvPr id="195" name="Google Shape;195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4" y="1745100"/>
              <a:ext cx="2010350" cy="2979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99475" y="1745100"/>
              <a:ext cx="2073501" cy="2979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7" name="Google Shape;19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3475" y="2471650"/>
            <a:ext cx="3230525" cy="1283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" name="Google Shape;198;p31"/>
          <p:cNvCxnSpPr>
            <a:endCxn id="197" idx="1"/>
          </p:cNvCxnSpPr>
          <p:nvPr/>
        </p:nvCxnSpPr>
        <p:spPr>
          <a:xfrm flipH="1" rot="10800000">
            <a:off x="4172875" y="3113525"/>
            <a:ext cx="1740600" cy="12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LLM Terms you should know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Content</a:t>
            </a:r>
            <a:r>
              <a:rPr lang="pt-BR"/>
              <a:t>: The words, sentences, and paragraphs that the model reads or creates.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/>
              <a:t>Response</a:t>
            </a:r>
            <a:r>
              <a:rPr lang="pt-BR"/>
              <a:t>: The answer or reaction that the model gives to a question or situation presented by the user or the prompt.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/>
              <a:t>Context</a:t>
            </a:r>
            <a:r>
              <a:rPr lang="pt-BR"/>
              <a:t>: The surrounding information or situation, including the </a:t>
            </a:r>
            <a:r>
              <a:rPr b="1" lang="pt-BR"/>
              <a:t>prompt or user input</a:t>
            </a:r>
            <a:r>
              <a:rPr lang="pt-BR"/>
              <a:t>, that helps the model understand what to say next.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/>
              <a:t>Completion</a:t>
            </a:r>
            <a:r>
              <a:rPr lang="pt-BR"/>
              <a:t>: The words or sentences that the model adds to finish an incomplete thought or idea, often started by the user or the prompt.</a:t>
            </a: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0" y="3726900"/>
            <a:ext cx="8725500" cy="12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pt-BR" sz="1800">
                <a:solidFill>
                  <a:schemeClr val="dk2"/>
                </a:solidFill>
              </a:rPr>
              <a:t>Response and completion are related but slightly different : </a:t>
            </a:r>
            <a:endParaRPr sz="1800"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b="1" lang="pt-BR">
                <a:solidFill>
                  <a:schemeClr val="dk2"/>
                </a:solidFill>
              </a:rPr>
              <a:t>Response</a:t>
            </a:r>
            <a:r>
              <a:rPr lang="pt-BR">
                <a:solidFill>
                  <a:schemeClr val="dk2"/>
                </a:solidFill>
              </a:rPr>
              <a:t>:  A</a:t>
            </a:r>
            <a:r>
              <a:rPr b="1" lang="pt-BR">
                <a:solidFill>
                  <a:schemeClr val="dk2"/>
                </a:solidFill>
              </a:rPr>
              <a:t> broader term</a:t>
            </a:r>
            <a:r>
              <a:rPr lang="pt-BR">
                <a:solidFill>
                  <a:schemeClr val="dk2"/>
                </a:solidFill>
              </a:rPr>
              <a:t> that refers to any answer or reaction provided by the model to a user's question or situation. It can range from a single word to multiple sentences.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b="1" lang="pt-BR">
                <a:solidFill>
                  <a:schemeClr val="dk2"/>
                </a:solidFill>
              </a:rPr>
              <a:t>Completion</a:t>
            </a:r>
            <a:r>
              <a:rPr lang="pt-BR">
                <a:solidFill>
                  <a:schemeClr val="dk2"/>
                </a:solidFill>
              </a:rPr>
              <a:t>: A </a:t>
            </a:r>
            <a:r>
              <a:rPr b="1" lang="pt-BR">
                <a:solidFill>
                  <a:schemeClr val="dk2"/>
                </a:solidFill>
              </a:rPr>
              <a:t>specific response</a:t>
            </a:r>
            <a:r>
              <a:rPr lang="pt-BR">
                <a:solidFill>
                  <a:schemeClr val="dk2"/>
                </a:solidFill>
              </a:rPr>
              <a:t> where the model completes an incomplete thought or idea initiated by the user or a prompt.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Chaining Prompts Use case : CS Virtual Assistant</a:t>
            </a:r>
            <a:endParaRPr/>
          </a:p>
        </p:txBody>
      </p:sp>
      <p:sp>
        <p:nvSpPr>
          <p:cNvPr id="204" name="Google Shape;204;p32"/>
          <p:cNvSpPr txBox="1"/>
          <p:nvPr>
            <p:ph idx="1" type="body"/>
          </p:nvPr>
        </p:nvSpPr>
        <p:spPr>
          <a:xfrm>
            <a:off x="268175" y="1017725"/>
            <a:ext cx="9144000" cy="41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Objective : </a:t>
            </a:r>
            <a:r>
              <a:rPr b="1" lang="pt-BR"/>
              <a:t>Extract relevant </a:t>
            </a:r>
            <a:r>
              <a:rPr lang="pt-BR"/>
              <a:t>product and/or category from user query and</a:t>
            </a:r>
            <a:r>
              <a:rPr lang="pt-BR"/>
              <a:t> </a:t>
            </a:r>
            <a:r>
              <a:rPr b="1" lang="pt-BR"/>
              <a:t>fetch the required information</a:t>
            </a:r>
            <a:r>
              <a:rPr lang="pt-BR"/>
              <a:t> accordingly [Complex task = CP]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205" name="Google Shape;205;p32"/>
          <p:cNvGrpSpPr/>
          <p:nvPr/>
        </p:nvGrpSpPr>
        <p:grpSpPr>
          <a:xfrm>
            <a:off x="-4" y="1745100"/>
            <a:ext cx="4172979" cy="2979901"/>
            <a:chOff x="-4" y="1745100"/>
            <a:chExt cx="4172979" cy="2979901"/>
          </a:xfrm>
        </p:grpSpPr>
        <p:pic>
          <p:nvPicPr>
            <p:cNvPr id="206" name="Google Shape;206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4" y="1745100"/>
              <a:ext cx="2010350" cy="2979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99475" y="1745100"/>
              <a:ext cx="2073501" cy="2979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8" name="Google Shape;20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3475" y="1929875"/>
            <a:ext cx="3230525" cy="1283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32"/>
          <p:cNvCxnSpPr>
            <a:endCxn id="208" idx="1"/>
          </p:cNvCxnSpPr>
          <p:nvPr/>
        </p:nvCxnSpPr>
        <p:spPr>
          <a:xfrm flipH="1" rot="10800000">
            <a:off x="4172875" y="2571750"/>
            <a:ext cx="1740600" cy="12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0" name="Google Shape;21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91322" y="3445399"/>
            <a:ext cx="2240975" cy="1522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p32"/>
          <p:cNvCxnSpPr>
            <a:stCxn id="207" idx="3"/>
            <a:endCxn id="210" idx="1"/>
          </p:cNvCxnSpPr>
          <p:nvPr/>
        </p:nvCxnSpPr>
        <p:spPr>
          <a:xfrm>
            <a:off x="4172976" y="3235050"/>
            <a:ext cx="2418300" cy="97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Chaining Prompts (CP) vs. Chain of Thought (CoT)</a:t>
            </a:r>
            <a:endParaRPr/>
          </a:p>
        </p:txBody>
      </p:sp>
      <p:sp>
        <p:nvSpPr>
          <p:cNvPr id="217" name="Google Shape;217;p33"/>
          <p:cNvSpPr txBox="1"/>
          <p:nvPr>
            <p:ph idx="1" type="body"/>
          </p:nvPr>
        </p:nvSpPr>
        <p:spPr>
          <a:xfrm>
            <a:off x="0" y="1152475"/>
            <a:ext cx="91440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/>
              <a:t>CoT example :  “ If it is raining, the ground will be wet. If the ground is wet, it may be slippery. Therefore, if it is raining, it may be slippery. “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pt-BR"/>
              <a:t>CP example : “ a virtual assistant might first ask, "Would you like a drink?" If the answer is yes, it might then ask, "Would you like tea or coffee?" And then, "Would you like sugar or milk?" , logical sequence ”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pt-BR"/>
              <a:t>CP is more focused on the task : Breaks down a complex task, making it easier to manage each step and </a:t>
            </a:r>
            <a:r>
              <a:rPr b="1" lang="pt-BR"/>
              <a:t>reduces the likelihood of errors</a:t>
            </a:r>
            <a:r>
              <a:rPr lang="pt-BR"/>
              <a:t>.</a:t>
            </a:r>
            <a:endParaRPr/>
          </a:p>
          <a:p>
            <a:pPr indent="-310832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/>
              <a:t>Easier to test, to debug, as it’s modularized per step.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pt-BR"/>
              <a:t>In CP, each subtask contains only the instruction required for a single state of the task, making the </a:t>
            </a:r>
            <a:r>
              <a:rPr b="1" lang="pt-BR"/>
              <a:t>system easy to manage</a:t>
            </a:r>
            <a:r>
              <a:rPr lang="pt-BR"/>
              <a:t> and </a:t>
            </a:r>
            <a:r>
              <a:rPr b="1" lang="pt-BR"/>
              <a:t>makes sure the model has all the info</a:t>
            </a:r>
            <a:r>
              <a:rPr lang="pt-BR"/>
              <a:t> for the task -&gt; This also reduces errors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Chaining Prompts (CP) vs. Chain of Thought (CoT)</a:t>
            </a:r>
            <a:endParaRPr/>
          </a:p>
        </p:txBody>
      </p:sp>
      <p:sp>
        <p:nvSpPr>
          <p:cNvPr id="223" name="Google Shape;223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CP maintains state of </a:t>
            </a:r>
            <a:r>
              <a:rPr b="1" lang="pt-BR"/>
              <a:t>workflow </a:t>
            </a:r>
            <a:r>
              <a:rPr lang="pt-BR"/>
              <a:t>: Can take different actions accordingly to the current state: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CP </a:t>
            </a:r>
            <a:r>
              <a:rPr b="1" lang="pt-BR"/>
              <a:t>reduces tokens used</a:t>
            </a:r>
            <a:r>
              <a:rPr lang="pt-BR"/>
              <a:t> in a prompts (thus, </a:t>
            </a:r>
            <a:r>
              <a:rPr b="1" lang="pt-BR"/>
              <a:t>reduces costs</a:t>
            </a:r>
            <a:r>
              <a:rPr lang="pt-BR"/>
              <a:t>)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CP has</a:t>
            </a:r>
            <a:r>
              <a:rPr b="1" lang="pt-BR"/>
              <a:t> better monitoring</a:t>
            </a:r>
            <a:r>
              <a:rPr lang="pt-BR"/>
              <a:t> : we can check which step is failing. Also, possible to add a human-in-the-loop for specific steps</a:t>
            </a:r>
            <a:endParaRPr/>
          </a:p>
        </p:txBody>
      </p:sp>
      <p:pic>
        <p:nvPicPr>
          <p:cNvPr id="224" name="Google Shape;2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4100" y="1574848"/>
            <a:ext cx="3706325" cy="126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Chaining Prompts (CP) vs. Chain of Thought (CoT)</a:t>
            </a:r>
            <a:endParaRPr/>
          </a:p>
        </p:txBody>
      </p:sp>
      <p:sp>
        <p:nvSpPr>
          <p:cNvPr id="230" name="Google Shape;230;p35"/>
          <p:cNvSpPr txBox="1"/>
          <p:nvPr>
            <p:ph idx="1" type="body"/>
          </p:nvPr>
        </p:nvSpPr>
        <p:spPr>
          <a:xfrm>
            <a:off x="0" y="1152475"/>
            <a:ext cx="91440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CP can </a:t>
            </a:r>
            <a:r>
              <a:rPr b="1" lang="pt-BR"/>
              <a:t>keep track of state external to the LLM</a:t>
            </a:r>
            <a:r>
              <a:rPr lang="pt-BR"/>
              <a:t> (in the dev’s code)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CP </a:t>
            </a:r>
            <a:r>
              <a:rPr b="1" lang="pt-BR"/>
              <a:t>allow to use external tools </a:t>
            </a:r>
            <a:r>
              <a:rPr lang="pt-BR"/>
              <a:t>(web search, database) </a:t>
            </a:r>
            <a:r>
              <a:rPr lang="pt-BR"/>
              <a:t>throughout</a:t>
            </a:r>
            <a:r>
              <a:rPr lang="pt-BR"/>
              <a:t> the workflow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CP can skip chains of the workflow when note needed for the task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This </a:t>
            </a:r>
            <a:r>
              <a:rPr b="1" lang="pt-BR"/>
              <a:t>reduces costs</a:t>
            </a:r>
            <a:r>
              <a:rPr lang="pt-BR"/>
              <a:t>!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CP has</a:t>
            </a:r>
            <a:r>
              <a:rPr b="1" lang="pt-BR"/>
              <a:t> less context window limitations</a:t>
            </a:r>
            <a:r>
              <a:rPr lang="pt-BR"/>
              <a:t> , for max tokens of input and output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Checking Model output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We must check the output of the model prior to showing to the final user, in order to check the </a:t>
            </a:r>
            <a:r>
              <a:rPr b="1" lang="pt-BR"/>
              <a:t>quality</a:t>
            </a:r>
            <a:r>
              <a:rPr lang="pt-BR"/>
              <a:t>, </a:t>
            </a:r>
            <a:r>
              <a:rPr b="1" lang="pt-BR"/>
              <a:t>relevance </a:t>
            </a:r>
            <a:r>
              <a:rPr lang="pt-BR"/>
              <a:t>and </a:t>
            </a:r>
            <a:r>
              <a:rPr b="1" lang="pt-BR"/>
              <a:t>safety </a:t>
            </a:r>
            <a:r>
              <a:rPr lang="pt-BR"/>
              <a:t>of the responses or when using automation flows.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Usage of</a:t>
            </a:r>
            <a:r>
              <a:rPr b="1" lang="pt-BR"/>
              <a:t> </a:t>
            </a:r>
            <a:r>
              <a:rPr b="1" lang="pt-BR" u="sng">
                <a:solidFill>
                  <a:schemeClr val="hlink"/>
                </a:solidFill>
                <a:hlinkClick r:id="rId3"/>
              </a:rPr>
              <a:t>Moderation API</a:t>
            </a:r>
            <a:r>
              <a:rPr b="1" lang="pt-BR"/>
              <a:t> </a:t>
            </a:r>
            <a:r>
              <a:rPr lang="pt-BR"/>
              <a:t>already mentioned, but now for the model’s output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Usage of a</a:t>
            </a:r>
            <a:r>
              <a:rPr b="1" lang="pt-BR"/>
              <a:t>dditional prompts</a:t>
            </a:r>
            <a:r>
              <a:rPr lang="pt-BR"/>
              <a:t> to evaluate outputs before showing them</a:t>
            </a:r>
            <a:endParaRPr/>
          </a:p>
        </p:txBody>
      </p:sp>
      <p:pic>
        <p:nvPicPr>
          <p:cNvPr id="237" name="Google Shape;23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3302" y="2951002"/>
            <a:ext cx="3550990" cy="214392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6"/>
          <p:cNvSpPr txBox="1"/>
          <p:nvPr/>
        </p:nvSpPr>
        <p:spPr>
          <a:xfrm>
            <a:off x="2623275" y="2642100"/>
            <a:ext cx="259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Checking for harmful context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Checking Model output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Another strategy is </a:t>
            </a:r>
            <a:r>
              <a:rPr b="1" lang="pt-BR"/>
              <a:t>chec</a:t>
            </a:r>
            <a:r>
              <a:rPr b="1" lang="pt-BR"/>
              <a:t>king if the output is relevant </a:t>
            </a:r>
            <a:r>
              <a:rPr lang="pt-BR"/>
              <a:t>to what was asked  </a:t>
            </a:r>
            <a:r>
              <a:rPr b="1" lang="pt-BR"/>
              <a:t>and if it follows a certain criteria</a:t>
            </a:r>
            <a:r>
              <a:rPr lang="pt-BR"/>
              <a:t> that you define.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This is done by </a:t>
            </a:r>
            <a:r>
              <a:rPr b="1" lang="pt-BR"/>
              <a:t>providing the response of the model as an input to the next prompt</a:t>
            </a:r>
            <a:r>
              <a:rPr lang="pt-BR"/>
              <a:t>, that asks to rate that response.</a:t>
            </a:r>
            <a:endParaRPr/>
          </a:p>
        </p:txBody>
      </p:sp>
      <p:pic>
        <p:nvPicPr>
          <p:cNvPr id="245" name="Google Shape;24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876" y="2365325"/>
            <a:ext cx="3153199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8975" y="2127907"/>
            <a:ext cx="2841867" cy="16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2925" y="4081475"/>
            <a:ext cx="2190750" cy="102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8" name="Google Shape;248;p37"/>
          <p:cNvCxnSpPr>
            <a:stCxn id="245" idx="3"/>
            <a:endCxn id="246" idx="1"/>
          </p:cNvCxnSpPr>
          <p:nvPr/>
        </p:nvCxnSpPr>
        <p:spPr>
          <a:xfrm flipH="1" rot="10800000">
            <a:off x="3821074" y="2959100"/>
            <a:ext cx="1188000" cy="6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" name="Google Shape;249;p37"/>
          <p:cNvCxnSpPr>
            <a:stCxn id="246" idx="2"/>
            <a:endCxn id="247" idx="0"/>
          </p:cNvCxnSpPr>
          <p:nvPr/>
        </p:nvCxnSpPr>
        <p:spPr>
          <a:xfrm>
            <a:off x="6429909" y="3790032"/>
            <a:ext cx="98400" cy="29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Checking Model output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Another strategy is </a:t>
            </a:r>
            <a:r>
              <a:rPr b="1" lang="pt-BR"/>
              <a:t>checking if the output is relevant </a:t>
            </a:r>
            <a:r>
              <a:rPr lang="pt-BR"/>
              <a:t>to what was asked  </a:t>
            </a:r>
            <a:r>
              <a:rPr b="1" lang="pt-BR"/>
              <a:t>and if it follows a certain criteria</a:t>
            </a:r>
            <a:r>
              <a:rPr lang="pt-BR"/>
              <a:t> that you define.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This is done by </a:t>
            </a:r>
            <a:r>
              <a:rPr b="1" lang="pt-BR"/>
              <a:t>providing the response of the model as an input to the next prompt</a:t>
            </a:r>
            <a:r>
              <a:rPr lang="pt-BR"/>
              <a:t>, that asks to rate that response.</a:t>
            </a:r>
            <a:endParaRPr/>
          </a:p>
        </p:txBody>
      </p:sp>
      <p:pic>
        <p:nvPicPr>
          <p:cNvPr id="256" name="Google Shape;25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2250" y="2372825"/>
            <a:ext cx="3839525" cy="267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Checking Model output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W</a:t>
            </a:r>
            <a:r>
              <a:rPr lang="pt-BR"/>
              <a:t>e can </a:t>
            </a:r>
            <a:r>
              <a:rPr b="1" lang="pt-BR"/>
              <a:t>use the model to generate multiple answers for a user prompt and then choose the best one</a:t>
            </a:r>
            <a:r>
              <a:rPr lang="pt-BR"/>
              <a:t> to show to the user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b="1" lang="pt-BR"/>
              <a:t>U</a:t>
            </a:r>
            <a:r>
              <a:rPr b="1" lang="pt-BR"/>
              <a:t>sing the model to evaluate its own answers is not too much used in production</a:t>
            </a:r>
            <a:r>
              <a:rPr lang="pt-BR"/>
              <a:t>, as most of the time more </a:t>
            </a:r>
            <a:r>
              <a:rPr b="1" lang="pt-BR"/>
              <a:t>modern models are used there, like gpt4, and they already do that check.</a:t>
            </a:r>
            <a:r>
              <a:rPr lang="pt-BR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So it is </a:t>
            </a:r>
            <a:r>
              <a:rPr b="1" lang="pt-BR"/>
              <a:t>not recommended to double check because this will increase the latency of the system</a:t>
            </a:r>
            <a:r>
              <a:rPr lang="pt-BR"/>
              <a:t> (wait for additional response) </a:t>
            </a:r>
            <a:r>
              <a:rPr b="1" lang="pt-BR"/>
              <a:t>and the cost</a:t>
            </a:r>
            <a:r>
              <a:rPr lang="pt-BR"/>
              <a:t> (more tokens).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pt-BR"/>
              <a:t>Only recommended when you need a EXTREMELY PRECISE</a:t>
            </a:r>
            <a:r>
              <a:rPr lang="pt-BR"/>
              <a:t> approach (like 0.0001% error)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pt-BR" sz="2078"/>
              <a:t>Building an End to End System - Customer Service System example</a:t>
            </a:r>
            <a:endParaRPr sz="1987"/>
          </a:p>
        </p:txBody>
      </p:sp>
      <p:sp>
        <p:nvSpPr>
          <p:cNvPr id="268" name="Google Shape;268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pt-BR"/>
              <a:t>System of chained prompts</a:t>
            </a:r>
            <a:r>
              <a:rPr lang="pt-BR"/>
              <a:t> for processing the user query to check with moderation. Steps of the system 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Step 1: Check input to see if it flags the Moderation API or is a prompt injection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Step 2: Extract the list of products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Step 3: If products are found, look them up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Step 4: Answer the user question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Step 5: Put the answer through the Moderation API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Step 6: Ask the model if the response answers the initial user query well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Step 7: If yes, use this answer; if not, say that you will connect the user to a human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pt-BR" sz="2078"/>
              <a:t>Building an End to End System - Customer Service System example</a:t>
            </a:r>
            <a:endParaRPr sz="1987"/>
          </a:p>
        </p:txBody>
      </p:sp>
      <p:pic>
        <p:nvPicPr>
          <p:cNvPr id="274" name="Google Shape;27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133214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6299" y="1170125"/>
            <a:ext cx="3943199" cy="204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41"/>
          <p:cNvCxnSpPr>
            <a:stCxn id="274" idx="2"/>
            <a:endCxn id="275" idx="1"/>
          </p:cNvCxnSpPr>
          <p:nvPr/>
        </p:nvCxnSpPr>
        <p:spPr>
          <a:xfrm rot="-5400000">
            <a:off x="2092257" y="2317049"/>
            <a:ext cx="2800800" cy="2547300"/>
          </a:xfrm>
          <a:prstGeom prst="bentConnector4">
            <a:avLst>
              <a:gd fmla="val -3637" name="adj1"/>
              <a:gd fmla="val 90564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7" name="Google Shape;277;p41"/>
          <p:cNvSpPr txBox="1"/>
          <p:nvPr/>
        </p:nvSpPr>
        <p:spPr>
          <a:xfrm>
            <a:off x="3059225" y="3210713"/>
            <a:ext cx="1226400" cy="522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5"/>
              </a:rPr>
              <a:t>utils.py link </a:t>
            </a:r>
            <a:endParaRPr/>
          </a:p>
        </p:txBody>
      </p:sp>
      <p:pic>
        <p:nvPicPr>
          <p:cNvPr id="278" name="Google Shape;278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3363" y="3302425"/>
            <a:ext cx="2843375" cy="146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1"/>
          <p:cNvSpPr txBox="1"/>
          <p:nvPr/>
        </p:nvSpPr>
        <p:spPr>
          <a:xfrm>
            <a:off x="5118900" y="4771500"/>
            <a:ext cx="371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Only the text marked in red should be </a:t>
            </a:r>
            <a:r>
              <a:rPr lang="pt-BR" sz="1000"/>
              <a:t>outputted</a:t>
            </a:r>
            <a:r>
              <a:rPr lang="pt-BR" sz="1000"/>
              <a:t> to final user</a:t>
            </a: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LLM Types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LLM is trained with supervised learning (Get labeled data -&gt;Train AI model on data -&gt; Deploy and call model). It uses sup. learning to predict the next word.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There  are 2 types 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pt-BR"/>
              <a:t>Base LLM</a:t>
            </a:r>
            <a:r>
              <a:rPr lang="pt-BR"/>
              <a:t> : Predicts next word based on training. Does NOT answer prompts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pt-BR"/>
              <a:t>Instruction Tuned LLM</a:t>
            </a:r>
            <a:r>
              <a:rPr lang="pt-BR"/>
              <a:t> : Tries to follow instructions / answer prompts   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873" y="2778725"/>
            <a:ext cx="6995126" cy="236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pt-BR" sz="2078"/>
              <a:t>Building an End to End System - Customer Service System example</a:t>
            </a:r>
            <a:endParaRPr sz="1987"/>
          </a:p>
        </p:txBody>
      </p:sp>
      <p:sp>
        <p:nvSpPr>
          <p:cNvPr id="285" name="Google Shape;285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Improving the system with a function that collects user and assistant messages over time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 sz="1600"/>
              <a:t> As the user interacts with AI through the UI chatbot, so we can keep all in the same context for the model.</a:t>
            </a:r>
            <a:endParaRPr sz="1600"/>
          </a:p>
        </p:txBody>
      </p:sp>
      <p:pic>
        <p:nvPicPr>
          <p:cNvPr id="286" name="Google Shape;28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" y="2571750"/>
            <a:ext cx="4459950" cy="233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9825" y="2421538"/>
            <a:ext cx="3254450" cy="2639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42"/>
          <p:cNvCxnSpPr>
            <a:stCxn id="286" idx="3"/>
            <a:endCxn id="287" idx="1"/>
          </p:cNvCxnSpPr>
          <p:nvPr/>
        </p:nvCxnSpPr>
        <p:spPr>
          <a:xfrm>
            <a:off x="4459945" y="3741300"/>
            <a:ext cx="739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Evaluation </a:t>
            </a:r>
            <a:endParaRPr/>
          </a:p>
        </p:txBody>
      </p:sp>
      <p:sp>
        <p:nvSpPr>
          <p:cNvPr id="294" name="Google Shape;294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Objective : Monitor, track and evaluate overall system for continuous improvement.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Different from traditional ML, the AI systems are way faster to build.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We </a:t>
            </a:r>
            <a:r>
              <a:rPr lang="pt-BR"/>
              <a:t>don't</a:t>
            </a:r>
            <a:r>
              <a:rPr lang="pt-BR"/>
              <a:t> use one test set for evaluation, we usually build larger and multiple test sets.</a:t>
            </a:r>
            <a:endParaRPr/>
          </a:p>
        </p:txBody>
      </p:sp>
      <p:pic>
        <p:nvPicPr>
          <p:cNvPr id="295" name="Google Shape;29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6075" y="2499325"/>
            <a:ext cx="4549525" cy="236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Evaluation - Iterative development and Improvement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4"/>
          <p:cNvSpPr txBox="1"/>
          <p:nvPr>
            <p:ph idx="1" type="body"/>
          </p:nvPr>
        </p:nvSpPr>
        <p:spPr>
          <a:xfrm>
            <a:off x="311700" y="1152475"/>
            <a:ext cx="8520600" cy="39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/>
              <a:t>AI system development time is way shorter, but we can’t wait for 1k+ data collector to start developing.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/>
              <a:t>Solution : </a:t>
            </a:r>
            <a:r>
              <a:rPr b="1" lang="pt-BR"/>
              <a:t>Iterative development and Improvement</a:t>
            </a:r>
            <a:endParaRPr b="1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085"/>
              <a:t>1- Tune prompts on</a:t>
            </a:r>
            <a:r>
              <a:rPr b="1" lang="pt-BR" sz="2085"/>
              <a:t> handful of examples</a:t>
            </a:r>
            <a:r>
              <a:rPr lang="pt-BR" sz="2085"/>
              <a:t> (1~5 examples)</a:t>
            </a:r>
            <a:endParaRPr sz="2085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085"/>
              <a:t>2 - Add additional </a:t>
            </a:r>
            <a:r>
              <a:rPr b="1" lang="pt-BR" sz="2085"/>
              <a:t>“tricky” examples </a:t>
            </a:r>
            <a:r>
              <a:rPr lang="pt-BR" sz="2085"/>
              <a:t>opportunistically (1~3 examples) [corner cases]</a:t>
            </a:r>
            <a:endParaRPr sz="2085"/>
          </a:p>
          <a:p>
            <a:pPr indent="-308610" lvl="0" marL="13716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pt-BR"/>
              <a:t>Don't</a:t>
            </a:r>
            <a:r>
              <a:rPr lang="pt-BR"/>
              <a:t> forget</a:t>
            </a:r>
            <a:r>
              <a:rPr b="1" lang="pt-BR"/>
              <a:t> regression testing</a:t>
            </a:r>
            <a:r>
              <a:rPr lang="pt-BR"/>
              <a:t> : Checks that modifying the model to fix corner cases doesn’t </a:t>
            </a:r>
            <a:r>
              <a:rPr lang="pt-BR"/>
              <a:t>negatively</a:t>
            </a:r>
            <a:r>
              <a:rPr lang="pt-BR"/>
              <a:t> affect its performance on previous test cases.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085"/>
              <a:t>3 - Develop </a:t>
            </a:r>
            <a:r>
              <a:rPr b="1" lang="pt-BR" sz="2085"/>
              <a:t>metrics to measure performance</a:t>
            </a:r>
            <a:r>
              <a:rPr lang="pt-BR" sz="2085"/>
              <a:t> on examples</a:t>
            </a:r>
            <a:endParaRPr sz="2085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085"/>
              <a:t>4 - Collect randomly </a:t>
            </a:r>
            <a:r>
              <a:rPr b="1" lang="pt-BR" sz="2085"/>
              <a:t>sampled set of examples to tune</a:t>
            </a:r>
            <a:r>
              <a:rPr lang="pt-BR" sz="2085"/>
              <a:t> to .</a:t>
            </a:r>
            <a:endParaRPr sz="2085"/>
          </a:p>
          <a:p>
            <a:pPr indent="-308610" lvl="0" marL="13716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pt-BR"/>
              <a:t>Development </a:t>
            </a:r>
            <a:r>
              <a:rPr b="1" lang="pt-BR"/>
              <a:t>set/hold out cross validation</a:t>
            </a:r>
            <a:r>
              <a:rPr lang="pt-BR"/>
              <a:t> </a:t>
            </a:r>
            <a:r>
              <a:rPr b="1" lang="pt-BR"/>
              <a:t>set </a:t>
            </a:r>
            <a:r>
              <a:rPr lang="pt-BR"/>
              <a:t>(“does the model answer correctly?”)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085"/>
              <a:t>5 - Collect and use a </a:t>
            </a:r>
            <a:r>
              <a:rPr b="1" lang="pt-BR" sz="2085"/>
              <a:t>hold-out test set</a:t>
            </a:r>
            <a:endParaRPr b="1" sz="2085"/>
          </a:p>
          <a:p>
            <a:pPr indent="-308610" lvl="0" marL="13716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b="1" lang="pt-BR"/>
              <a:t>Only if you need even higher estimative </a:t>
            </a:r>
            <a:r>
              <a:rPr lang="pt-BR"/>
              <a:t>of the performance and unbiased.</a:t>
            </a:r>
            <a:endParaRPr/>
          </a:p>
          <a:p>
            <a:pPr indent="-308610" lvl="0" marL="2743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/>
              <a:t>Ex : if you get 90% accuracy from step 4 and you need 92~93%</a:t>
            </a:r>
            <a:endParaRPr/>
          </a:p>
        </p:txBody>
      </p:sp>
      <p:sp>
        <p:nvSpPr>
          <p:cNvPr id="302" name="Google Shape;302;p44"/>
          <p:cNvSpPr txBox="1"/>
          <p:nvPr/>
        </p:nvSpPr>
        <p:spPr>
          <a:xfrm>
            <a:off x="-45250" y="3268325"/>
            <a:ext cx="19551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0000FF"/>
                </a:solidFill>
              </a:rPr>
              <a:t>The nº of samples </a:t>
            </a:r>
            <a:endParaRPr sz="11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0000FF"/>
                </a:solidFill>
              </a:rPr>
              <a:t>to tune each step </a:t>
            </a:r>
            <a:endParaRPr sz="11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0000FF"/>
                </a:solidFill>
              </a:rPr>
              <a:t>depends on how </a:t>
            </a:r>
            <a:endParaRPr sz="11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0000FF"/>
                </a:solidFill>
              </a:rPr>
              <a:t>accurate the system </a:t>
            </a:r>
            <a:endParaRPr sz="11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0000FF"/>
                </a:solidFill>
              </a:rPr>
              <a:t>needs to be .</a:t>
            </a:r>
            <a:endParaRPr sz="11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0000FF"/>
                </a:solidFill>
              </a:rPr>
              <a:t>(is low performance harmful? If so, we need to tune with more samples).</a:t>
            </a:r>
            <a:endParaRPr sz="11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1562"/>
              <a:buFont typeface="Arial"/>
              <a:buNone/>
            </a:pPr>
            <a:r>
              <a:rPr lang="pt-BR" sz="1920"/>
              <a:t>Evaluation - Evaluate LLM responses when there is a </a:t>
            </a:r>
            <a:r>
              <a:rPr b="1" lang="pt-BR" sz="1920">
                <a:solidFill>
                  <a:srgbClr val="0000FF"/>
                </a:solidFill>
              </a:rPr>
              <a:t>single </a:t>
            </a:r>
            <a:r>
              <a:rPr lang="pt-BR" sz="1920">
                <a:solidFill>
                  <a:srgbClr val="0000FF"/>
                </a:solidFill>
              </a:rPr>
              <a:t>"right answer".</a:t>
            </a:r>
            <a:endParaRPr sz="192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Steps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Tune prompts on handful of examples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Add corner cases to tests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develop metrics to measure performance on examples</a:t>
            </a:r>
            <a:endParaRPr/>
          </a:p>
        </p:txBody>
      </p:sp>
      <p:pic>
        <p:nvPicPr>
          <p:cNvPr id="309" name="Google Shape;30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1750"/>
            <a:ext cx="3953016" cy="146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8173" y="2347325"/>
            <a:ext cx="3286250" cy="2796174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5"/>
          <p:cNvSpPr txBox="1"/>
          <p:nvPr/>
        </p:nvSpPr>
        <p:spPr>
          <a:xfrm>
            <a:off x="909850" y="3700763"/>
            <a:ext cx="1226400" cy="522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5"/>
              </a:rPr>
              <a:t>utils.py link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20"/>
              <a:t>Evaluation - Evaluate LLM responses when there is a </a:t>
            </a:r>
            <a:r>
              <a:rPr b="1" lang="pt-BR" sz="1920">
                <a:solidFill>
                  <a:srgbClr val="0000FF"/>
                </a:solidFill>
              </a:rPr>
              <a:t>single </a:t>
            </a:r>
            <a:r>
              <a:rPr lang="pt-BR" sz="1920">
                <a:solidFill>
                  <a:srgbClr val="0000FF"/>
                </a:solidFill>
              </a:rPr>
              <a:t>"right answer".</a:t>
            </a:r>
            <a:endParaRPr sz="192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725" y="1152475"/>
            <a:ext cx="3805451" cy="303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8221" y="1152471"/>
            <a:ext cx="3419575" cy="9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9563" y="2448883"/>
            <a:ext cx="3276900" cy="1196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6"/>
          <p:cNvSpPr txBox="1"/>
          <p:nvPr/>
        </p:nvSpPr>
        <p:spPr>
          <a:xfrm>
            <a:off x="4488225" y="3798125"/>
            <a:ext cx="4116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/>
              <a:t>- The output includes the final note below the dict !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/>
              <a:t>    - This is not desired as that impacts the data processing in a pipeline ( aka </a:t>
            </a:r>
            <a:r>
              <a:rPr b="1" lang="pt-BR" sz="1200"/>
              <a:t>JUNK TEXT</a:t>
            </a:r>
            <a:r>
              <a:rPr lang="pt-BR" sz="1200"/>
              <a:t>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    - we then will </a:t>
            </a:r>
            <a:r>
              <a:rPr b="1" lang="pt-BR" sz="1200"/>
              <a:t>include this corner case in the test set</a:t>
            </a:r>
            <a:r>
              <a:rPr lang="pt-BR" sz="1200"/>
              <a:t> to work the prompt to cover this case</a:t>
            </a:r>
            <a:endParaRPr sz="1200"/>
          </a:p>
        </p:txBody>
      </p:sp>
      <p:cxnSp>
        <p:nvCxnSpPr>
          <p:cNvPr id="321" name="Google Shape;321;p46"/>
          <p:cNvCxnSpPr>
            <a:stCxn id="318" idx="2"/>
            <a:endCxn id="319" idx="0"/>
          </p:cNvCxnSpPr>
          <p:nvPr/>
        </p:nvCxnSpPr>
        <p:spPr>
          <a:xfrm>
            <a:off x="6198008" y="2140895"/>
            <a:ext cx="0" cy="30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2" name="Google Shape;322;p46"/>
          <p:cNvCxnSpPr>
            <a:stCxn id="319" idx="2"/>
          </p:cNvCxnSpPr>
          <p:nvPr/>
        </p:nvCxnSpPr>
        <p:spPr>
          <a:xfrm>
            <a:off x="6198012" y="3645733"/>
            <a:ext cx="9600" cy="26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20"/>
              <a:t>Evaluation for </a:t>
            </a:r>
            <a:r>
              <a:rPr b="1" lang="pt-BR" sz="1920">
                <a:solidFill>
                  <a:srgbClr val="0000FF"/>
                </a:solidFill>
              </a:rPr>
              <a:t>single </a:t>
            </a:r>
            <a:r>
              <a:rPr lang="pt-BR" sz="1920">
                <a:solidFill>
                  <a:srgbClr val="0000FF"/>
                </a:solidFill>
              </a:rPr>
              <a:t>"right answer"</a:t>
            </a:r>
            <a:r>
              <a:rPr lang="pt-BR" sz="1920"/>
              <a:t> - Modifying for corner case</a:t>
            </a:r>
            <a:endParaRPr sz="192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7"/>
          <p:cNvSpPr txBox="1"/>
          <p:nvPr>
            <p:ph idx="1" type="body"/>
          </p:nvPr>
        </p:nvSpPr>
        <p:spPr>
          <a:xfrm>
            <a:off x="311700" y="1152475"/>
            <a:ext cx="8520600" cy="39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Modifying the prompt to work on the </a:t>
            </a:r>
            <a:r>
              <a:rPr b="1" lang="pt-BR"/>
              <a:t>corner case</a:t>
            </a:r>
            <a:r>
              <a:rPr lang="pt-BR"/>
              <a:t> 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Added additional instructions for the output format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Added a second example (few shot prompting)</a:t>
            </a:r>
            <a:endParaRPr/>
          </a:p>
        </p:txBody>
      </p:sp>
      <p:pic>
        <p:nvPicPr>
          <p:cNvPr id="329" name="Google Shape;32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42150"/>
            <a:ext cx="3510901" cy="310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4347" y="2547450"/>
            <a:ext cx="5321354" cy="20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20"/>
              <a:t>Evaluation for </a:t>
            </a:r>
            <a:r>
              <a:rPr b="1" lang="pt-BR" sz="1920">
                <a:solidFill>
                  <a:srgbClr val="0000FF"/>
                </a:solidFill>
              </a:rPr>
              <a:t>single </a:t>
            </a:r>
            <a:r>
              <a:rPr lang="pt-BR" sz="1920">
                <a:solidFill>
                  <a:srgbClr val="0000FF"/>
                </a:solidFill>
              </a:rPr>
              <a:t>"right answer"</a:t>
            </a:r>
            <a:r>
              <a:rPr lang="pt-BR" sz="1920"/>
              <a:t> - Modifying for corner case - Regression Testing</a:t>
            </a:r>
            <a:endParaRPr sz="192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8"/>
          <p:cNvSpPr txBox="1"/>
          <p:nvPr>
            <p:ph idx="1" type="body"/>
          </p:nvPr>
        </p:nvSpPr>
        <p:spPr>
          <a:xfrm>
            <a:off x="311700" y="1152475"/>
            <a:ext cx="8520600" cy="39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pt-BR"/>
              <a:t>Regression testing</a:t>
            </a:r>
            <a:r>
              <a:rPr lang="pt-BR"/>
              <a:t>: verify that the model still works on previous test cases after modified for corner case.</a:t>
            </a:r>
            <a:endParaRPr/>
          </a:p>
        </p:txBody>
      </p:sp>
      <p:pic>
        <p:nvPicPr>
          <p:cNvPr id="337" name="Google Shape;33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100" y="1955850"/>
            <a:ext cx="824865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028"/>
              <a:t>Evaluation for </a:t>
            </a:r>
            <a:r>
              <a:rPr b="1" lang="pt-BR" sz="1920">
                <a:solidFill>
                  <a:srgbClr val="0000FF"/>
                </a:solidFill>
              </a:rPr>
              <a:t>single </a:t>
            </a:r>
            <a:r>
              <a:rPr lang="pt-BR" sz="1920">
                <a:solidFill>
                  <a:srgbClr val="0000FF"/>
                </a:solidFill>
              </a:rPr>
              <a:t>"right answer" </a:t>
            </a:r>
            <a:r>
              <a:rPr lang="pt-BR" sz="2028"/>
              <a:t>- Automated Testing</a:t>
            </a:r>
            <a:endParaRPr sz="2028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343" name="Google Shape;343;p49"/>
          <p:cNvSpPr txBox="1"/>
          <p:nvPr>
            <p:ph idx="1" type="body"/>
          </p:nvPr>
        </p:nvSpPr>
        <p:spPr>
          <a:xfrm>
            <a:off x="311700" y="1152475"/>
            <a:ext cx="8520600" cy="39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/>
              <a:t>Testing and </a:t>
            </a:r>
            <a:r>
              <a:rPr b="1" lang="pt-BR"/>
              <a:t>evaluating</a:t>
            </a:r>
            <a:r>
              <a:rPr b="1" lang="pt-BR"/>
              <a:t> manually</a:t>
            </a:r>
            <a:r>
              <a:rPr lang="pt-BR"/>
              <a:t> is </a:t>
            </a:r>
            <a:r>
              <a:rPr b="1" lang="pt-BR"/>
              <a:t>recommended for first steps in development</a:t>
            </a:r>
            <a:r>
              <a:rPr lang="pt-BR"/>
              <a:t>, not recommended for production intermediate development.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/>
              <a:t>We must do</a:t>
            </a:r>
            <a:r>
              <a:rPr b="1" lang="pt-BR"/>
              <a:t> automated testing</a:t>
            </a:r>
            <a:r>
              <a:rPr lang="pt-BR"/>
              <a:t> </a:t>
            </a:r>
            <a:r>
              <a:rPr lang="pt-BR"/>
              <a:t>for production intermediate development.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b="1" lang="pt-BR"/>
              <a:t>Step 1 :</a:t>
            </a:r>
            <a:r>
              <a:rPr lang="pt-BR"/>
              <a:t> </a:t>
            </a:r>
            <a:r>
              <a:rPr b="1" lang="pt-BR"/>
              <a:t>Gather development set</a:t>
            </a:r>
            <a:r>
              <a:rPr lang="pt-BR"/>
              <a:t> for automated testing (includes user msg, ideal/expected answer and a </a:t>
            </a:r>
            <a:r>
              <a:rPr b="1" lang="pt-BR"/>
              <a:t>set to avoid duplicates</a:t>
            </a:r>
            <a:endParaRPr b="1"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/>
              <a:t>The use of a set in each example serves the purpose of representing a collection of items that belong to a specific category or group. </a:t>
            </a:r>
            <a:endParaRPr/>
          </a:p>
          <a:p>
            <a:pPr indent="-31083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/>
              <a:t>Sets are unordered collections of unique elements, meaning that each element appears only once in the set.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/>
              <a:t>In the context of the given examples, the sets are used to represent the available options or products related to the customer's query. 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pt-BR"/>
              <a:t>Each set contains a list of items that fall under a specific category or department. By using sets, the examples ensure that the items are unique and eliminate any duplicates.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028"/>
              <a:t>Evaluation </a:t>
            </a:r>
            <a:r>
              <a:rPr lang="pt-BR" sz="2028"/>
              <a:t>for </a:t>
            </a:r>
            <a:r>
              <a:rPr b="1" lang="pt-BR" sz="1920">
                <a:solidFill>
                  <a:srgbClr val="0000FF"/>
                </a:solidFill>
              </a:rPr>
              <a:t>single </a:t>
            </a:r>
            <a:r>
              <a:rPr lang="pt-BR" sz="1920">
                <a:solidFill>
                  <a:srgbClr val="0000FF"/>
                </a:solidFill>
              </a:rPr>
              <a:t>"right answer"</a:t>
            </a:r>
            <a:r>
              <a:rPr lang="pt-BR" sz="2028"/>
              <a:t> - Automated Testing</a:t>
            </a:r>
            <a:endParaRPr sz="2028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349" name="Google Shape;349;p50"/>
          <p:cNvSpPr txBox="1"/>
          <p:nvPr>
            <p:ph idx="1" type="body"/>
          </p:nvPr>
        </p:nvSpPr>
        <p:spPr>
          <a:xfrm>
            <a:off x="311700" y="847675"/>
            <a:ext cx="8520600" cy="39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pt-BR"/>
              <a:t>Step 1 :</a:t>
            </a:r>
            <a:r>
              <a:rPr lang="pt-BR"/>
              <a:t> </a:t>
            </a:r>
            <a:r>
              <a:rPr b="1" lang="pt-BR"/>
              <a:t>Gather development set</a:t>
            </a:r>
            <a:r>
              <a:rPr lang="pt-BR"/>
              <a:t> for automated testing (includes user msg, ideal/expected answer and a </a:t>
            </a:r>
            <a:r>
              <a:rPr b="1" lang="pt-BR"/>
              <a:t>set to avoid duplicates</a:t>
            </a:r>
            <a:endParaRPr b="1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0" name="Google Shape;35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96275"/>
            <a:ext cx="3271624" cy="24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0925" y="1596275"/>
            <a:ext cx="3210261" cy="24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1613" y="3594100"/>
            <a:ext cx="4017525" cy="146382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0"/>
          <p:cNvSpPr txBox="1"/>
          <p:nvPr/>
        </p:nvSpPr>
        <p:spPr>
          <a:xfrm>
            <a:off x="220050" y="422662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Sample 9 (eg 9) is a sample with </a:t>
            </a:r>
            <a:r>
              <a:rPr b="1" lang="pt-BR"/>
              <a:t>corner case where no answer is expected, so 'ideal_answer':[]</a:t>
            </a:r>
            <a:endParaRPr b="1"/>
          </a:p>
        </p:txBody>
      </p:sp>
      <p:cxnSp>
        <p:nvCxnSpPr>
          <p:cNvPr id="354" name="Google Shape;354;p50"/>
          <p:cNvCxnSpPr>
            <a:stCxn id="353" idx="3"/>
          </p:cNvCxnSpPr>
          <p:nvPr/>
        </p:nvCxnSpPr>
        <p:spPr>
          <a:xfrm flipH="1" rot="10800000">
            <a:off x="3220050" y="4625775"/>
            <a:ext cx="266400" cy="1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028"/>
              <a:t>Evaluation </a:t>
            </a:r>
            <a:r>
              <a:rPr lang="pt-BR" sz="2028"/>
              <a:t>for </a:t>
            </a:r>
            <a:r>
              <a:rPr b="1" lang="pt-BR" sz="1920">
                <a:solidFill>
                  <a:srgbClr val="0000FF"/>
                </a:solidFill>
              </a:rPr>
              <a:t>single </a:t>
            </a:r>
            <a:r>
              <a:rPr lang="pt-BR" sz="1920">
                <a:solidFill>
                  <a:srgbClr val="0000FF"/>
                </a:solidFill>
              </a:rPr>
              <a:t>"right answer"</a:t>
            </a:r>
            <a:r>
              <a:rPr lang="pt-BR" sz="2028"/>
              <a:t> - Automated Testing Evaluation</a:t>
            </a:r>
            <a:endParaRPr sz="2028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360" name="Google Shape;360;p51"/>
          <p:cNvSpPr txBox="1"/>
          <p:nvPr>
            <p:ph idx="1" type="body"/>
          </p:nvPr>
        </p:nvSpPr>
        <p:spPr>
          <a:xfrm>
            <a:off x="311700" y="847675"/>
            <a:ext cx="8520600" cy="39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pt-BR"/>
              <a:t>Step 2 :</a:t>
            </a:r>
            <a:r>
              <a:rPr lang="pt-BR"/>
              <a:t> Manually e</a:t>
            </a:r>
            <a:r>
              <a:rPr lang="pt-BR"/>
              <a:t>valuate test cases by </a:t>
            </a:r>
            <a:r>
              <a:rPr b="1" lang="pt-BR"/>
              <a:t>comparing to the ideal answers</a:t>
            </a:r>
            <a:endParaRPr b="1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1" name="Google Shape;36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1276250"/>
            <a:ext cx="2710275" cy="386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7225" y="1276250"/>
            <a:ext cx="2710275" cy="2039584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1"/>
          <p:cNvSpPr/>
          <p:nvPr/>
        </p:nvSpPr>
        <p:spPr>
          <a:xfrm>
            <a:off x="2710225" y="1290825"/>
            <a:ext cx="358575" cy="3820525"/>
          </a:xfrm>
          <a:custGeom>
            <a:rect b="b" l="l" r="r" t="t"/>
            <a:pathLst>
              <a:path extrusionOk="0" h="152821" w="14343">
                <a:moveTo>
                  <a:pt x="0" y="152821"/>
                </a:moveTo>
                <a:cubicBezTo>
                  <a:pt x="2391" y="127351"/>
                  <a:pt x="11953" y="25470"/>
                  <a:pt x="14343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364" name="Google Shape;36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4525" y="2621825"/>
            <a:ext cx="3333076" cy="2513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5" name="Google Shape;365;p51"/>
          <p:cNvCxnSpPr>
            <a:stCxn id="362" idx="2"/>
            <a:endCxn id="364" idx="1"/>
          </p:cNvCxnSpPr>
          <p:nvPr/>
        </p:nvCxnSpPr>
        <p:spPr>
          <a:xfrm flipH="1" rot="-5400000">
            <a:off x="4837212" y="2910984"/>
            <a:ext cx="562500" cy="1372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6" name="Google Shape;366;p51"/>
          <p:cNvSpPr txBox="1"/>
          <p:nvPr/>
        </p:nvSpPr>
        <p:spPr>
          <a:xfrm>
            <a:off x="4572000" y="3650550"/>
            <a:ext cx="4596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Testing manually</a:t>
            </a: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LLM-powered Systems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A LLM powered system requires multiple prompt/call to the model : 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1 - Check prompt for problematic content (hateful speech, etc.)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2 - System process the input (identify the type of query the prompt is)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3 - With the query identified, retrieve the information requested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4 - Check the output for problematic content (</a:t>
            </a:r>
            <a:r>
              <a:rPr lang="pt-BR"/>
              <a:t>inaccurate</a:t>
            </a:r>
            <a:r>
              <a:rPr lang="pt-BR"/>
              <a:t> and/or </a:t>
            </a:r>
            <a:r>
              <a:rPr lang="pt-BR"/>
              <a:t>inappropriate</a:t>
            </a:r>
            <a:r>
              <a:rPr lang="pt-BR"/>
              <a:t>)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All the steps above are invisible to the final user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For complex systems, it is </a:t>
            </a:r>
            <a:r>
              <a:rPr lang="pt-BR"/>
              <a:t>beneficial</a:t>
            </a:r>
            <a:r>
              <a:rPr lang="pt-BR"/>
              <a:t> to keep </a:t>
            </a:r>
            <a:r>
              <a:rPr lang="pt-BR"/>
              <a:t>improving</a:t>
            </a:r>
            <a:r>
              <a:rPr lang="pt-BR"/>
              <a:t> the system (</a:t>
            </a:r>
            <a:r>
              <a:rPr b="1" lang="pt-BR"/>
              <a:t>feedback loop</a:t>
            </a:r>
            <a:r>
              <a:rPr lang="pt-BR"/>
              <a:t>)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8816"/>
              <a:buFont typeface="Arial"/>
              <a:buNone/>
            </a:pPr>
            <a:r>
              <a:rPr lang="pt-BR" sz="2028">
                <a:solidFill>
                  <a:srgbClr val="000000"/>
                </a:solidFill>
              </a:rPr>
              <a:t>Evaluation </a:t>
            </a:r>
            <a:r>
              <a:rPr lang="pt-BR" sz="2028"/>
              <a:t>for </a:t>
            </a:r>
            <a:r>
              <a:rPr b="1" lang="pt-BR" sz="1920">
                <a:solidFill>
                  <a:srgbClr val="0000FF"/>
                </a:solidFill>
              </a:rPr>
              <a:t>single </a:t>
            </a:r>
            <a:r>
              <a:rPr lang="pt-BR" sz="1920">
                <a:solidFill>
                  <a:srgbClr val="0000FF"/>
                </a:solidFill>
              </a:rPr>
              <a:t>"right answer"</a:t>
            </a:r>
            <a:r>
              <a:rPr lang="pt-BR" sz="2028">
                <a:solidFill>
                  <a:srgbClr val="000000"/>
                </a:solidFill>
              </a:rPr>
              <a:t> - Automated Testing Evaluation</a:t>
            </a:r>
            <a:endParaRPr sz="2028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9285"/>
              <a:buFont typeface="Arial"/>
              <a:buNone/>
            </a:pPr>
            <a:r>
              <a:t/>
            </a:r>
            <a:endParaRPr sz="252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pt-BR"/>
              <a:t>Step 3 :</a:t>
            </a:r>
            <a:r>
              <a:rPr lang="pt-BR"/>
              <a:t> Run </a:t>
            </a:r>
            <a:r>
              <a:rPr b="1" lang="pt-BR"/>
              <a:t>evaluation on all test cases</a:t>
            </a:r>
            <a:r>
              <a:rPr lang="pt-BR"/>
              <a:t> and calculate the fraction of cases that are correct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38323"/>
            <a:ext cx="4453575" cy="310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2550" y="1936625"/>
            <a:ext cx="3701275" cy="3206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5" name="Google Shape;375;p52"/>
          <p:cNvCxnSpPr>
            <a:stCxn id="373" idx="3"/>
            <a:endCxn id="374" idx="1"/>
          </p:cNvCxnSpPr>
          <p:nvPr/>
        </p:nvCxnSpPr>
        <p:spPr>
          <a:xfrm flipH="1" rot="10800000">
            <a:off x="4453575" y="3540210"/>
            <a:ext cx="779100" cy="5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28">
                <a:solidFill>
                  <a:srgbClr val="000000"/>
                </a:solidFill>
              </a:rPr>
              <a:t>Evaluation </a:t>
            </a:r>
            <a:r>
              <a:rPr lang="pt-BR" sz="2028"/>
              <a:t>for </a:t>
            </a:r>
            <a:r>
              <a:rPr b="1" lang="pt-BR" sz="1920">
                <a:solidFill>
                  <a:srgbClr val="FF0000"/>
                </a:solidFill>
              </a:rPr>
              <a:t>multiple</a:t>
            </a:r>
            <a:r>
              <a:rPr b="1" lang="pt-BR" sz="1920">
                <a:solidFill>
                  <a:srgbClr val="FF0000"/>
                </a:solidFill>
              </a:rPr>
              <a:t> </a:t>
            </a:r>
            <a:r>
              <a:rPr lang="pt-BR" sz="1920">
                <a:solidFill>
                  <a:srgbClr val="FF0000"/>
                </a:solidFill>
              </a:rPr>
              <a:t>"right answers"</a:t>
            </a:r>
            <a:r>
              <a:rPr lang="pt-BR" sz="2028">
                <a:solidFill>
                  <a:srgbClr val="000000"/>
                </a:solidFill>
              </a:rPr>
              <a:t> - Automated Testing Evaluation</a:t>
            </a:r>
            <a:endParaRPr sz="2028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2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How to evaluate the response where there isn’t a single “right answer”, like text generation tasks.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b="1" lang="pt-BR"/>
              <a:t>Strategies </a:t>
            </a:r>
            <a:r>
              <a:rPr lang="pt-BR"/>
              <a:t>are made with creating a </a:t>
            </a:r>
            <a:r>
              <a:rPr b="1" lang="pt-BR"/>
              <a:t>D</a:t>
            </a:r>
            <a:r>
              <a:rPr b="1" lang="pt-BR"/>
              <a:t>esign</a:t>
            </a:r>
            <a:r>
              <a:rPr b="1" lang="pt-BR"/>
              <a:t> Pattern :</a:t>
            </a:r>
            <a:endParaRPr b="1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1- Rubric for evaluation of multiple answer and then decision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2 - Specify “ideal answer” + NLP metrics to evaluate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3 - </a:t>
            </a:r>
            <a:r>
              <a:rPr lang="pt-BR"/>
              <a:t>Specify “ideal answer” + LLM with prompt for comparison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28">
                <a:solidFill>
                  <a:srgbClr val="000000"/>
                </a:solidFill>
              </a:rPr>
              <a:t>Evaluation </a:t>
            </a:r>
            <a:r>
              <a:rPr lang="pt-BR" sz="2028"/>
              <a:t>for </a:t>
            </a:r>
            <a:r>
              <a:rPr b="1" lang="pt-BR" sz="1920">
                <a:solidFill>
                  <a:srgbClr val="FF0000"/>
                </a:solidFill>
              </a:rPr>
              <a:t>multiple </a:t>
            </a:r>
            <a:r>
              <a:rPr lang="pt-BR" sz="1920">
                <a:solidFill>
                  <a:srgbClr val="FF0000"/>
                </a:solidFill>
              </a:rPr>
              <a:t>"right answers"</a:t>
            </a:r>
            <a:r>
              <a:rPr lang="pt-BR" sz="2028">
                <a:solidFill>
                  <a:srgbClr val="000000"/>
                </a:solidFill>
              </a:rPr>
              <a:t> - Strategies</a:t>
            </a:r>
            <a:endParaRPr sz="2028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2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Design Pattern 1</a:t>
            </a:r>
            <a:r>
              <a:rPr lang="pt-BR"/>
              <a:t> : </a:t>
            </a:r>
            <a:r>
              <a:rPr b="1" lang="pt-BR"/>
              <a:t>Rubric </a:t>
            </a:r>
            <a:r>
              <a:rPr lang="pt-BR"/>
              <a:t>for evaluation of multiple answer and then decision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Write a </a:t>
            </a:r>
            <a:r>
              <a:rPr b="1" lang="pt-BR"/>
              <a:t>Rubric (set of guidelines)</a:t>
            </a:r>
            <a:r>
              <a:rPr lang="pt-BR"/>
              <a:t> to evaluate the answer on different dimensions, then use that to decide if that is a satisfying response.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8" name="Google Shape;38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2047075"/>
            <a:ext cx="2988550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8600" y="2087075"/>
            <a:ext cx="3234999" cy="1547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0" name="Google Shape;390;p54"/>
          <p:cNvCxnSpPr/>
          <p:nvPr/>
        </p:nvCxnSpPr>
        <p:spPr>
          <a:xfrm flipH="1" rot="10800000">
            <a:off x="2982250" y="2131700"/>
            <a:ext cx="222600" cy="285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1" name="Google Shape;391;p54"/>
          <p:cNvCxnSpPr>
            <a:stCxn id="389" idx="2"/>
            <a:endCxn id="392" idx="1"/>
          </p:cNvCxnSpPr>
          <p:nvPr/>
        </p:nvCxnSpPr>
        <p:spPr>
          <a:xfrm>
            <a:off x="4806100" y="3634250"/>
            <a:ext cx="877500" cy="8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3" name="Google Shape;393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3600" y="3855000"/>
            <a:ext cx="3298926" cy="1288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4"/>
          <p:cNvSpPr txBox="1"/>
          <p:nvPr/>
        </p:nvSpPr>
        <p:spPr>
          <a:xfrm>
            <a:off x="6752400" y="2469600"/>
            <a:ext cx="2391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Note : using chatgpt 3.5 turbo, but it is recommended to use gpt4 for more robust evaluation (costs more per api call , but more accurate evaluation).</a:t>
            </a:r>
            <a:endParaRPr sz="13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28">
                <a:solidFill>
                  <a:srgbClr val="000000"/>
                </a:solidFill>
              </a:rPr>
              <a:t>Evaluation </a:t>
            </a:r>
            <a:r>
              <a:rPr lang="pt-BR" sz="2028"/>
              <a:t>for </a:t>
            </a:r>
            <a:r>
              <a:rPr b="1" lang="pt-BR" sz="1920">
                <a:solidFill>
                  <a:srgbClr val="FF0000"/>
                </a:solidFill>
              </a:rPr>
              <a:t>multiple </a:t>
            </a:r>
            <a:r>
              <a:rPr lang="pt-BR" sz="1920">
                <a:solidFill>
                  <a:srgbClr val="FF0000"/>
                </a:solidFill>
              </a:rPr>
              <a:t>"right answers"</a:t>
            </a:r>
            <a:r>
              <a:rPr lang="pt-BR" sz="2028">
                <a:solidFill>
                  <a:srgbClr val="000000"/>
                </a:solidFill>
              </a:rPr>
              <a:t> - Strategies</a:t>
            </a:r>
            <a:endParaRPr sz="2028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2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Design Pattern 2 : </a:t>
            </a:r>
            <a:r>
              <a:rPr b="1" lang="pt-BR"/>
              <a:t>Specify “ideal answer” + NLP metrics</a:t>
            </a:r>
            <a:r>
              <a:rPr lang="pt-BR"/>
              <a:t> to evaluate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The ideal answer is </a:t>
            </a:r>
            <a:r>
              <a:rPr lang="pt-BR"/>
              <a:t>often</a:t>
            </a:r>
            <a:r>
              <a:rPr lang="pt-BR"/>
              <a:t> specified by a human SME (depending on the case).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After that, we use NLP metrics to evaluate the system output with the ideal answer.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Ex :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BLEU Score</a:t>
            </a:r>
            <a:endParaRPr/>
          </a:p>
          <a:p>
            <a:pPr indent="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This option can demand more effort because of the human SME + NLP metrics settings (traditional NLP takes development time and effort, as well as deep technical knowledge).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Should be used for really specific cases only.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28">
                <a:solidFill>
                  <a:srgbClr val="000000"/>
                </a:solidFill>
              </a:rPr>
              <a:t>Evaluation </a:t>
            </a:r>
            <a:r>
              <a:rPr lang="pt-BR" sz="2028"/>
              <a:t>for </a:t>
            </a:r>
            <a:r>
              <a:rPr b="1" lang="pt-BR" sz="1920">
                <a:solidFill>
                  <a:srgbClr val="FF0000"/>
                </a:solidFill>
              </a:rPr>
              <a:t>multiple </a:t>
            </a:r>
            <a:r>
              <a:rPr lang="pt-BR" sz="1920">
                <a:solidFill>
                  <a:srgbClr val="FF0000"/>
                </a:solidFill>
              </a:rPr>
              <a:t>"right answers"</a:t>
            </a:r>
            <a:r>
              <a:rPr lang="pt-BR" sz="2028">
                <a:solidFill>
                  <a:srgbClr val="000000"/>
                </a:solidFill>
              </a:rPr>
              <a:t> - Strategies</a:t>
            </a:r>
            <a:endParaRPr sz="2028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2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Design Pattern 3 : </a:t>
            </a:r>
            <a:r>
              <a:rPr b="1" lang="pt-BR"/>
              <a:t>Specify “ideal answer” + LLM with prompt</a:t>
            </a:r>
            <a:r>
              <a:rPr lang="pt-BR"/>
              <a:t> for evaluation by comparison.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The ideal answer is often specified by a human SME (depending on the case).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The Key is to</a:t>
            </a:r>
            <a:r>
              <a:rPr b="1" lang="pt-BR"/>
              <a:t> carry the comparison as a SCORE (A to E in example</a:t>
            </a:r>
            <a:r>
              <a:rPr lang="pt-BR"/>
              <a:t>) on how close the generated answer is from the expert answer.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Although this option can demand more effort because of the human SME for some cases , it requires less technical knowledge from the developer, as it demands only prompt engineering.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28">
                <a:solidFill>
                  <a:srgbClr val="000000"/>
                </a:solidFill>
              </a:rPr>
              <a:t>Evaluation </a:t>
            </a:r>
            <a:r>
              <a:rPr lang="pt-BR" sz="2028"/>
              <a:t>for </a:t>
            </a:r>
            <a:r>
              <a:rPr b="1" lang="pt-BR" sz="1920">
                <a:solidFill>
                  <a:srgbClr val="FF0000"/>
                </a:solidFill>
              </a:rPr>
              <a:t>multiple </a:t>
            </a:r>
            <a:r>
              <a:rPr lang="pt-BR" sz="1920">
                <a:solidFill>
                  <a:srgbClr val="FF0000"/>
                </a:solidFill>
              </a:rPr>
              <a:t>"right answers"</a:t>
            </a:r>
            <a:r>
              <a:rPr lang="pt-BR" sz="2028">
                <a:solidFill>
                  <a:srgbClr val="000000"/>
                </a:solidFill>
              </a:rPr>
              <a:t> - </a:t>
            </a:r>
            <a:r>
              <a:rPr b="1" lang="pt-BR" sz="1800">
                <a:solidFill>
                  <a:schemeClr val="dk2"/>
                </a:solidFill>
              </a:rPr>
              <a:t>Design Pattern 3</a:t>
            </a:r>
            <a:endParaRPr b="1" sz="2028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2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Step 1 : Define the ideal answers:</a:t>
            </a:r>
            <a:endParaRPr/>
          </a:p>
        </p:txBody>
      </p:sp>
      <p:pic>
        <p:nvPicPr>
          <p:cNvPr id="413" name="Google Shape;41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562150"/>
            <a:ext cx="2734949" cy="35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2348" y="2177898"/>
            <a:ext cx="3832825" cy="296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5" name="Google Shape;415;p57"/>
          <p:cNvCxnSpPr/>
          <p:nvPr/>
        </p:nvCxnSpPr>
        <p:spPr>
          <a:xfrm flipH="1" rot="10800000">
            <a:off x="3031700" y="2218050"/>
            <a:ext cx="1298100" cy="293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28">
                <a:solidFill>
                  <a:srgbClr val="000000"/>
                </a:solidFill>
              </a:rPr>
              <a:t>Evaluation </a:t>
            </a:r>
            <a:r>
              <a:rPr lang="pt-BR" sz="2028"/>
              <a:t>for </a:t>
            </a:r>
            <a:r>
              <a:rPr b="1" lang="pt-BR" sz="1920">
                <a:solidFill>
                  <a:srgbClr val="FF0000"/>
                </a:solidFill>
              </a:rPr>
              <a:t>multiple </a:t>
            </a:r>
            <a:r>
              <a:rPr lang="pt-BR" sz="1920">
                <a:solidFill>
                  <a:srgbClr val="FF0000"/>
                </a:solidFill>
              </a:rPr>
              <a:t>"right answers"</a:t>
            </a:r>
            <a:r>
              <a:rPr lang="pt-BR" sz="2028">
                <a:solidFill>
                  <a:srgbClr val="000000"/>
                </a:solidFill>
              </a:rPr>
              <a:t> - </a:t>
            </a:r>
            <a:r>
              <a:rPr b="1" lang="pt-BR" sz="1800">
                <a:solidFill>
                  <a:schemeClr val="dk2"/>
                </a:solidFill>
              </a:rPr>
              <a:t>Design Pattern 3</a:t>
            </a:r>
            <a:endParaRPr b="1" sz="2028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2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Step 2 : </a:t>
            </a:r>
            <a:r>
              <a:rPr lang="pt-BR"/>
              <a:t>Check if the LLM's response agrees with or disagrees with the expert.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We’ll use the </a:t>
            </a:r>
            <a:r>
              <a:rPr b="1" lang="pt-BR"/>
              <a:t>framework (FW) </a:t>
            </a:r>
            <a:r>
              <a:rPr lang="pt-BR"/>
              <a:t>of evaluation prompt from the</a:t>
            </a:r>
            <a:r>
              <a:rPr lang="pt-BR" u="sng">
                <a:solidFill>
                  <a:schemeClr val="hlink"/>
                </a:solidFill>
                <a:hlinkClick r:id="rId3"/>
              </a:rPr>
              <a:t> OpenAI evals project</a:t>
            </a:r>
            <a:r>
              <a:rPr lang="pt-BR"/>
              <a:t>.</a:t>
            </a:r>
            <a:endParaRPr/>
          </a:p>
        </p:txBody>
      </p:sp>
      <p:pic>
        <p:nvPicPr>
          <p:cNvPr id="422" name="Google Shape;42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082750"/>
            <a:ext cx="3917600" cy="3060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4900" y="2571750"/>
            <a:ext cx="4826074" cy="2281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4" name="Google Shape;424;p58"/>
          <p:cNvCxnSpPr>
            <a:endCxn id="423" idx="1"/>
          </p:cNvCxnSpPr>
          <p:nvPr/>
        </p:nvCxnSpPr>
        <p:spPr>
          <a:xfrm>
            <a:off x="3917500" y="3613163"/>
            <a:ext cx="257400" cy="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28">
                <a:solidFill>
                  <a:srgbClr val="000000"/>
                </a:solidFill>
              </a:rPr>
              <a:t>Evaluation </a:t>
            </a:r>
            <a:r>
              <a:rPr lang="pt-BR" sz="2028"/>
              <a:t>for </a:t>
            </a:r>
            <a:r>
              <a:rPr b="1" lang="pt-BR" sz="1920">
                <a:solidFill>
                  <a:srgbClr val="FF0000"/>
                </a:solidFill>
              </a:rPr>
              <a:t>multiple </a:t>
            </a:r>
            <a:r>
              <a:rPr lang="pt-BR" sz="1920">
                <a:solidFill>
                  <a:srgbClr val="FF0000"/>
                </a:solidFill>
              </a:rPr>
              <a:t>"right answers"</a:t>
            </a:r>
            <a:r>
              <a:rPr lang="pt-BR" sz="2028">
                <a:solidFill>
                  <a:srgbClr val="000000"/>
                </a:solidFill>
              </a:rPr>
              <a:t> - </a:t>
            </a:r>
            <a:r>
              <a:rPr b="1" lang="pt-BR" sz="1800">
                <a:solidFill>
                  <a:schemeClr val="dk2"/>
                </a:solidFill>
              </a:rPr>
              <a:t>Design Pattern 3</a:t>
            </a:r>
            <a:endParaRPr b="1" sz="2028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2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Step 2 : Check if the LLM's response agrees with or disagrees with the expert.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Simulating Model’s </a:t>
            </a:r>
            <a:r>
              <a:rPr b="1" lang="pt-BR"/>
              <a:t>Hallucination</a:t>
            </a:r>
            <a:r>
              <a:rPr lang="pt-BR"/>
              <a:t>, to be evaluated : </a:t>
            </a:r>
            <a:endParaRPr/>
          </a:p>
        </p:txBody>
      </p:sp>
      <p:pic>
        <p:nvPicPr>
          <p:cNvPr id="431" name="Google Shape;43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8888" y="2269400"/>
            <a:ext cx="5781675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Token Limitation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pt-BR"/>
              <a:t>Tokenization </a:t>
            </a:r>
            <a:r>
              <a:rPr lang="pt-BR"/>
              <a:t>(breaking text into smaller parts like words or characters) has limitations. For common used words, the model can identify 1 word as 1 token. Else, it can identify parts of the words as 1 token.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lollipop -&gt; l-oll-ipop (3 tokens) , prompting -&gt; prom-pt-ing (3 tokens)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Workaround that works for spelling case : separate the word by each token in the model input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For english input, 1 token = ~4 characters (or ¾ of a word)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974650"/>
            <a:ext cx="3184700" cy="104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1988" y="3974650"/>
            <a:ext cx="4060309" cy="1049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" name="Google Shape;84;p17"/>
          <p:cNvCxnSpPr>
            <a:stCxn id="82" idx="3"/>
            <a:endCxn id="83" idx="1"/>
          </p:cNvCxnSpPr>
          <p:nvPr/>
        </p:nvCxnSpPr>
        <p:spPr>
          <a:xfrm>
            <a:off x="3496400" y="4499188"/>
            <a:ext cx="127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Different models have different limits on the number or tokens in the input ('context') + output ('completion')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gpt3.5-turbo has ~4000 tokens for input+output limitation.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pt-BR"/>
              <a:t>Strategy </a:t>
            </a:r>
            <a:r>
              <a:rPr lang="pt-BR"/>
              <a:t>: use the system role to limit the model’s output length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This is also </a:t>
            </a:r>
            <a:r>
              <a:rPr b="1" lang="pt-BR"/>
              <a:t>helpful to optimize the cost</a:t>
            </a:r>
            <a:r>
              <a:rPr lang="pt-BR"/>
              <a:t>, as chatgpt is CHARGED BY TOKEN PROCESSED.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/>
              <a:t>Ex:  if you send 10 tokens in the prompt and receive 20 tokens in the response, you would be billed for a total of 30 tokens.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type="title"/>
          </p:nvPr>
        </p:nvSpPr>
        <p:spPr>
          <a:xfrm>
            <a:off x="4641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Token Limitation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4400" y="3493950"/>
            <a:ext cx="5001325" cy="164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Token Limitation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We can fetch new information about the token count from chatgpt API and set a default limit to the response:</a:t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2950" y="1979987"/>
            <a:ext cx="2745300" cy="1761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4235" y="3741400"/>
            <a:ext cx="2482724" cy="1313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9"/>
          <p:cNvCxnSpPr>
            <a:stCxn id="101" idx="3"/>
            <a:endCxn id="98" idx="1"/>
          </p:cNvCxnSpPr>
          <p:nvPr/>
        </p:nvCxnSpPr>
        <p:spPr>
          <a:xfrm>
            <a:off x="2954546" y="2860684"/>
            <a:ext cx="258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02" name="Google Shape;102;p19"/>
          <p:cNvGrpSpPr/>
          <p:nvPr/>
        </p:nvGrpSpPr>
        <p:grpSpPr>
          <a:xfrm>
            <a:off x="209247" y="2317847"/>
            <a:ext cx="2745300" cy="1485878"/>
            <a:chOff x="209247" y="2317847"/>
            <a:chExt cx="2745300" cy="1485878"/>
          </a:xfrm>
        </p:grpSpPr>
        <p:pic>
          <p:nvPicPr>
            <p:cNvPr id="101" name="Google Shape;101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9247" y="2317847"/>
              <a:ext cx="2745300" cy="1085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Google Shape;103;p19"/>
            <p:cNvSpPr txBox="1"/>
            <p:nvPr/>
          </p:nvSpPr>
          <p:spPr>
            <a:xfrm>
              <a:off x="694700" y="3403525"/>
              <a:ext cx="1401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/>
                <a:t>No token count</a:t>
              </a:r>
              <a:endParaRPr/>
            </a:p>
          </p:txBody>
        </p:sp>
      </p:grpSp>
      <p:sp>
        <p:nvSpPr>
          <p:cNvPr id="104" name="Google Shape;104;p19"/>
          <p:cNvSpPr txBox="1"/>
          <p:nvPr/>
        </p:nvSpPr>
        <p:spPr>
          <a:xfrm>
            <a:off x="3111300" y="2460475"/>
            <a:ext cx="227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Adding</a:t>
            </a:r>
            <a:r>
              <a:rPr lang="pt-BR"/>
              <a:t> token count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Prompting advantages and </a:t>
            </a:r>
            <a:r>
              <a:rPr lang="pt-BR"/>
              <a:t>System roles review (V.A.)  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Prompting makes application development way faster 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System roles review : set tone/behavior, iterati with user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825" y="3481350"/>
            <a:ext cx="4214512" cy="15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5974" y="1509624"/>
            <a:ext cx="3429650" cy="15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LLM-powered Systems Use case : Prompt classification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Recommended to first classify the query, then use the classification to pick which instruction to use, for a system with multiple instructions as input.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 sz="1800"/>
              <a:t> For CS, it is a good idea to classify to direct to the proper section.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We can </a:t>
            </a:r>
            <a:r>
              <a:rPr b="1" lang="pt-BR"/>
              <a:t>hardcode specific instructions</a:t>
            </a:r>
            <a:r>
              <a:rPr lang="pt-BR"/>
              <a:t> for fixed query categories, </a:t>
            </a:r>
            <a:r>
              <a:rPr b="1" lang="pt-BR"/>
              <a:t>for cost optimization.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